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4"/>
  </p:notesMasterIdLst>
  <p:sldIdLst>
    <p:sldId id="274" r:id="rId2"/>
    <p:sldId id="257" r:id="rId3"/>
    <p:sldId id="258" r:id="rId4"/>
    <p:sldId id="260" r:id="rId5"/>
    <p:sldId id="262" r:id="rId6"/>
    <p:sldId id="263" r:id="rId7"/>
    <p:sldId id="264" r:id="rId8"/>
    <p:sldId id="277" r:id="rId9"/>
    <p:sldId id="275" r:id="rId10"/>
    <p:sldId id="276" r:id="rId11"/>
    <p:sldId id="26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33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4624" autoAdjust="0"/>
  </p:normalViewPr>
  <p:slideViewPr>
    <p:cSldViewPr>
      <p:cViewPr varScale="1">
        <p:scale>
          <a:sx n="63" d="100"/>
          <a:sy n="63" d="100"/>
        </p:scale>
        <p:origin x="1372" y="60"/>
      </p:cViewPr>
      <p:guideLst>
        <p:guide orient="horz" pos="2160"/>
        <p:guide pos="2880"/>
      </p:guideLst>
    </p:cSldViewPr>
  </p:slideViewPr>
  <p:outlineViewPr>
    <p:cViewPr>
      <p:scale>
        <a:sx n="33" d="100"/>
        <a:sy n="33" d="100"/>
      </p:scale>
      <p:origin x="0" y="136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B54DEF-6320-4055-BD8A-FD9E165E1A01}" type="datetimeFigureOut">
              <a:rPr lang="en-US" smtClean="0"/>
              <a:pPr/>
              <a:t>6/22/2019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1B51A-A90D-443B-9626-FDC84351DC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2781B51A-A90D-443B-9626-FDC84351DC3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A00A24F-909A-4C72-A315-63874E2321D4}" type="datetime1">
              <a:rPr lang="en-US" smtClean="0"/>
              <a:t>6/22/2019</a:t>
            </a:fld>
            <a:endParaRPr lang="en-US"/>
          </a:p>
        </p:txBody>
      </p:sp>
      <p:sp>
        <p:nvSpPr>
          <p:cNvPr id="19" name="Footer Placeholder 18"/>
          <p:cNvSpPr>
            <a:spLocks noGrp="1"/>
          </p:cNvSpPr>
          <p:nvPr>
            <p:ph type="ftr" sz="quarter" idx="11"/>
          </p:nvPr>
        </p:nvSpPr>
        <p:spPr/>
        <p:txBody>
          <a:bodyPr/>
          <a:lstStyle/>
          <a:p>
            <a:r>
              <a:rPr lang="en-US"/>
              <a:t>QIS Institute of Technology::ONGOLE</a:t>
            </a:r>
          </a:p>
        </p:txBody>
      </p:sp>
      <p:sp>
        <p:nvSpPr>
          <p:cNvPr id="27" name="Slide Number Placeholder 26"/>
          <p:cNvSpPr>
            <a:spLocks noGrp="1"/>
          </p:cNvSpPr>
          <p:nvPr>
            <p:ph type="sldNum" sz="quarter" idx="12"/>
          </p:nvPr>
        </p:nvSpPr>
        <p:spPr/>
        <p:txBody>
          <a:bodyPr/>
          <a:lstStyle/>
          <a:p>
            <a:fld id="{174221D2-998E-42D8-A72C-B07A5F73D0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042F16-948F-49C6-8E2B-FF7D2EA4C994}" type="datetime1">
              <a:rPr lang="en-US" smtClean="0"/>
              <a:t>6/22/2019</a:t>
            </a:fld>
            <a:endParaRPr lang="en-US"/>
          </a:p>
        </p:txBody>
      </p:sp>
      <p:sp>
        <p:nvSpPr>
          <p:cNvPr id="5" name="Footer Placeholder 4"/>
          <p:cNvSpPr>
            <a:spLocks noGrp="1"/>
          </p:cNvSpPr>
          <p:nvPr>
            <p:ph type="ftr" sz="quarter" idx="11"/>
          </p:nvPr>
        </p:nvSpPr>
        <p:spPr/>
        <p:txBody>
          <a:bodyPr/>
          <a:lstStyle/>
          <a:p>
            <a:r>
              <a:rPr lang="en-US"/>
              <a:t>QIS Institute of Technology::ONGOLE</a:t>
            </a:r>
          </a:p>
        </p:txBody>
      </p:sp>
      <p:sp>
        <p:nvSpPr>
          <p:cNvPr id="6" name="Slide Number Placeholder 5"/>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5F3444-ADC0-45DA-B7E2-297173D0625B}" type="datetime1">
              <a:rPr lang="en-US" smtClean="0"/>
              <a:t>6/22/2019</a:t>
            </a:fld>
            <a:endParaRPr lang="en-US"/>
          </a:p>
        </p:txBody>
      </p:sp>
      <p:sp>
        <p:nvSpPr>
          <p:cNvPr id="5" name="Footer Placeholder 4"/>
          <p:cNvSpPr>
            <a:spLocks noGrp="1"/>
          </p:cNvSpPr>
          <p:nvPr>
            <p:ph type="ftr" sz="quarter" idx="11"/>
          </p:nvPr>
        </p:nvSpPr>
        <p:spPr/>
        <p:txBody>
          <a:bodyPr/>
          <a:lstStyle/>
          <a:p>
            <a:r>
              <a:rPr lang="en-US"/>
              <a:t>QIS Institute of Technology::ONGOLE</a:t>
            </a:r>
          </a:p>
        </p:txBody>
      </p:sp>
      <p:sp>
        <p:nvSpPr>
          <p:cNvPr id="6" name="Slide Number Placeholder 5"/>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F6944C-88DD-45F5-A0FF-D6A11F8E5A05}" type="datetime1">
              <a:rPr lang="en-US" smtClean="0"/>
              <a:t>6/22/2019</a:t>
            </a:fld>
            <a:endParaRPr lang="en-US"/>
          </a:p>
        </p:txBody>
      </p:sp>
      <p:sp>
        <p:nvSpPr>
          <p:cNvPr id="5" name="Footer Placeholder 4"/>
          <p:cNvSpPr>
            <a:spLocks noGrp="1"/>
          </p:cNvSpPr>
          <p:nvPr>
            <p:ph type="ftr" sz="quarter" idx="11"/>
          </p:nvPr>
        </p:nvSpPr>
        <p:spPr/>
        <p:txBody>
          <a:bodyPr/>
          <a:lstStyle/>
          <a:p>
            <a:r>
              <a:rPr lang="en-US"/>
              <a:t>QIS Institute of Technology::ONGOLE</a:t>
            </a:r>
          </a:p>
        </p:txBody>
      </p:sp>
      <p:sp>
        <p:nvSpPr>
          <p:cNvPr id="6" name="Slide Number Placeholder 5"/>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9D20F77-FE39-46D1-8019-5AD5BF35AF98}" type="datetime1">
              <a:rPr lang="en-US" smtClean="0"/>
              <a:t>6/22/2019</a:t>
            </a:fld>
            <a:endParaRPr lang="en-US"/>
          </a:p>
        </p:txBody>
      </p:sp>
      <p:sp>
        <p:nvSpPr>
          <p:cNvPr id="5" name="Footer Placeholder 4"/>
          <p:cNvSpPr>
            <a:spLocks noGrp="1"/>
          </p:cNvSpPr>
          <p:nvPr>
            <p:ph type="ftr" sz="quarter" idx="11"/>
          </p:nvPr>
        </p:nvSpPr>
        <p:spPr/>
        <p:txBody>
          <a:bodyPr/>
          <a:lstStyle/>
          <a:p>
            <a:r>
              <a:rPr lang="en-US"/>
              <a:t>QIS Institute of Technology::ONGOLE</a:t>
            </a:r>
          </a:p>
        </p:txBody>
      </p:sp>
      <p:sp>
        <p:nvSpPr>
          <p:cNvPr id="6" name="Slide Number Placeholder 5"/>
          <p:cNvSpPr>
            <a:spLocks noGrp="1"/>
          </p:cNvSpPr>
          <p:nvPr>
            <p:ph type="sldNum" sz="quarter" idx="12"/>
          </p:nvPr>
        </p:nvSpPr>
        <p:spPr/>
        <p:txBody>
          <a:bodyPr/>
          <a:lstStyle/>
          <a:p>
            <a:fld id="{174221D2-998E-42D8-A72C-B07A5F73D0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EABAE2E-2088-45EB-9D03-F9BCD67991F6}" type="datetime1">
              <a:rPr lang="en-US" smtClean="0"/>
              <a:t>6/22/2019</a:t>
            </a:fld>
            <a:endParaRPr lang="en-US"/>
          </a:p>
        </p:txBody>
      </p:sp>
      <p:sp>
        <p:nvSpPr>
          <p:cNvPr id="6" name="Footer Placeholder 5"/>
          <p:cNvSpPr>
            <a:spLocks noGrp="1"/>
          </p:cNvSpPr>
          <p:nvPr>
            <p:ph type="ftr" sz="quarter" idx="11"/>
          </p:nvPr>
        </p:nvSpPr>
        <p:spPr/>
        <p:txBody>
          <a:bodyPr/>
          <a:lstStyle/>
          <a:p>
            <a:r>
              <a:rPr lang="en-US"/>
              <a:t>QIS Institute of Technology::ONGOLE</a:t>
            </a:r>
          </a:p>
        </p:txBody>
      </p:sp>
      <p:sp>
        <p:nvSpPr>
          <p:cNvPr id="7" name="Slide Number Placeholder 6"/>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94A1685-5171-4AAF-8DBB-799C4852E367}" type="datetime1">
              <a:rPr lang="en-US" smtClean="0"/>
              <a:t>6/22/2019</a:t>
            </a:fld>
            <a:endParaRPr lang="en-US"/>
          </a:p>
        </p:txBody>
      </p:sp>
      <p:sp>
        <p:nvSpPr>
          <p:cNvPr id="8" name="Footer Placeholder 7"/>
          <p:cNvSpPr>
            <a:spLocks noGrp="1"/>
          </p:cNvSpPr>
          <p:nvPr>
            <p:ph type="ftr" sz="quarter" idx="11"/>
          </p:nvPr>
        </p:nvSpPr>
        <p:spPr/>
        <p:txBody>
          <a:bodyPr/>
          <a:lstStyle/>
          <a:p>
            <a:r>
              <a:rPr lang="en-US"/>
              <a:t>QIS Institute of Technology::ONGOLE</a:t>
            </a:r>
          </a:p>
        </p:txBody>
      </p:sp>
      <p:sp>
        <p:nvSpPr>
          <p:cNvPr id="9" name="Slide Number Placeholder 8"/>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441B47B-2D5B-41E1-AE23-33F4085E112C}" type="datetime1">
              <a:rPr lang="en-US" smtClean="0"/>
              <a:t>6/22/2019</a:t>
            </a:fld>
            <a:endParaRPr lang="en-US"/>
          </a:p>
        </p:txBody>
      </p:sp>
      <p:sp>
        <p:nvSpPr>
          <p:cNvPr id="4" name="Footer Placeholder 3"/>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485ED-ED17-46F5-9A7E-12BFAA9891F5}" type="datetime1">
              <a:rPr lang="en-US" smtClean="0"/>
              <a:t>6/22/2019</a:t>
            </a:fld>
            <a:endParaRPr lang="en-US"/>
          </a:p>
        </p:txBody>
      </p:sp>
      <p:sp>
        <p:nvSpPr>
          <p:cNvPr id="3" name="Footer Placeholder 2"/>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59C4ABD-7AE2-4570-ABAA-01B45D55C14D}" type="datetime1">
              <a:rPr lang="en-US" smtClean="0"/>
              <a:t>6/22/2019</a:t>
            </a:fld>
            <a:endParaRPr lang="en-US"/>
          </a:p>
        </p:txBody>
      </p:sp>
      <p:sp>
        <p:nvSpPr>
          <p:cNvPr id="6" name="Footer Placeholder 5"/>
          <p:cNvSpPr>
            <a:spLocks noGrp="1"/>
          </p:cNvSpPr>
          <p:nvPr>
            <p:ph type="ftr" sz="quarter" idx="11"/>
          </p:nvPr>
        </p:nvSpPr>
        <p:spPr/>
        <p:txBody>
          <a:bodyPr/>
          <a:lstStyle/>
          <a:p>
            <a:r>
              <a:rPr lang="en-US"/>
              <a:t>QIS Institute of Technology::ONGOLE</a:t>
            </a:r>
          </a:p>
        </p:txBody>
      </p:sp>
      <p:sp>
        <p:nvSpPr>
          <p:cNvPr id="7" name="Slide Number Placeholder 6"/>
          <p:cNvSpPr>
            <a:spLocks noGrp="1"/>
          </p:cNvSpPr>
          <p:nvPr>
            <p:ph type="sldNum" sz="quarter" idx="12"/>
          </p:nvPr>
        </p:nvSpPr>
        <p:spPr/>
        <p:txBody>
          <a:bodyPr/>
          <a:lstStyle/>
          <a:p>
            <a:fld id="{174221D2-998E-42D8-A72C-B07A5F73D0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F47A271-4A72-4772-B0B1-54E2EAD08A0E}" type="datetime1">
              <a:rPr lang="en-US" smtClean="0"/>
              <a:t>6/22/2019</a:t>
            </a:fld>
            <a:endParaRPr lang="en-US"/>
          </a:p>
        </p:txBody>
      </p:sp>
      <p:sp>
        <p:nvSpPr>
          <p:cNvPr id="6" name="Footer Placeholder 5"/>
          <p:cNvSpPr>
            <a:spLocks noGrp="1"/>
          </p:cNvSpPr>
          <p:nvPr>
            <p:ph type="ftr" sz="quarter" idx="11"/>
          </p:nvPr>
        </p:nvSpPr>
        <p:spPr/>
        <p:txBody>
          <a:bodyPr/>
          <a:lstStyle/>
          <a:p>
            <a:r>
              <a:rPr lang="en-US"/>
              <a:t>QIS Institute of Technology::ONGOLE</a:t>
            </a:r>
          </a:p>
        </p:txBody>
      </p:sp>
      <p:sp>
        <p:nvSpPr>
          <p:cNvPr id="7" name="Slide Number Placeholder 6"/>
          <p:cNvSpPr>
            <a:spLocks noGrp="1"/>
          </p:cNvSpPr>
          <p:nvPr>
            <p:ph type="sldNum" sz="quarter" idx="12"/>
          </p:nvPr>
        </p:nvSpPr>
        <p:spPr>
          <a:xfrm>
            <a:off x="8077200" y="6356350"/>
            <a:ext cx="609600" cy="365125"/>
          </a:xfrm>
        </p:spPr>
        <p:txBody>
          <a:bodyPr/>
          <a:lstStyle/>
          <a:p>
            <a:fld id="{174221D2-998E-42D8-A72C-B07A5F73D0F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18CE27-6464-4EFA-943D-0C0E5FACB896}" type="datetime1">
              <a:rPr lang="en-US" smtClean="0"/>
              <a:t>6/22/2019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QIS Institute of Technology::ONGOLE</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4221D2-998E-42D8-A72C-B07A5F73D0F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QIS Institute of Technology::ONGOLE</a:t>
            </a:r>
            <a:endParaRPr lang="en-US" dirty="0"/>
          </a:p>
        </p:txBody>
      </p:sp>
      <p:sp>
        <p:nvSpPr>
          <p:cNvPr id="6" name="Slide Number Placeholder 5"/>
          <p:cNvSpPr>
            <a:spLocks noGrp="1"/>
          </p:cNvSpPr>
          <p:nvPr>
            <p:ph type="sldNum" sz="quarter" idx="12"/>
          </p:nvPr>
        </p:nvSpPr>
        <p:spPr/>
        <p:txBody>
          <a:bodyPr/>
          <a:lstStyle/>
          <a:p>
            <a:fld id="{174221D2-998E-42D8-A72C-B07A5F73D0FC}" type="slidenum">
              <a:rPr lang="en-US" smtClean="0"/>
              <a:pPr/>
              <a:t>1</a:t>
            </a:fld>
            <a:endParaRPr lang="en-US"/>
          </a:p>
        </p:txBody>
      </p:sp>
      <p:pic>
        <p:nvPicPr>
          <p:cNvPr id="5" name="Picture Placeholder 4" descr="Tulips.jpg"/>
          <p:cNvPicPr>
            <a:picLocks noGrp="1" noChangeAspect="1"/>
          </p:cNvPicPr>
          <p:nvPr>
            <p:ph type="pic" idx="1"/>
          </p:nvPr>
        </p:nvPicPr>
        <p:blipFill>
          <a:blip r:embed="rId2"/>
          <a:srcRect t="8444" b="8444"/>
          <a:stretch>
            <a:fillRect/>
          </a:stretch>
        </p:blipFill>
        <p:spPr/>
      </p:pic>
      <p:sp>
        <p:nvSpPr>
          <p:cNvPr id="7" name="Rectangle 6"/>
          <p:cNvSpPr/>
          <p:nvPr/>
        </p:nvSpPr>
        <p:spPr>
          <a:xfrm>
            <a:off x="609600" y="4343400"/>
            <a:ext cx="7620000" cy="923330"/>
          </a:xfrm>
          <a:prstGeom prst="rect">
            <a:avLst/>
          </a:prstGeom>
          <a:noFill/>
        </p:spPr>
        <p:txBody>
          <a:bodyPr wrap="square" lIns="91440" tIns="45720" rIns="91440" bIns="45720">
            <a:spAutoFit/>
          </a:bodyPr>
          <a:lstStyle/>
          <a:p>
            <a:pPr algn="ctr"/>
            <a:r>
              <a:rPr lang="en-US" sz="5400" b="1" cap="none" spc="0"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RAGGING: A MENACE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Punishments</a:t>
            </a:r>
          </a:p>
        </p:txBody>
      </p:sp>
      <p:sp>
        <p:nvSpPr>
          <p:cNvPr id="16" name="Content Placeholder 15"/>
          <p:cNvSpPr>
            <a:spLocks noGrp="1"/>
          </p:cNvSpPr>
          <p:nvPr>
            <p:ph idx="1"/>
          </p:nvPr>
        </p:nvSpPr>
        <p:spPr/>
        <p:txBody>
          <a:bodyPr>
            <a:normAutofit/>
          </a:bodyPr>
          <a:lstStyle/>
          <a:p>
            <a:pPr>
              <a:buNone/>
            </a:pPr>
            <a:endParaRPr lang="en-IN" sz="1600" dirty="0"/>
          </a:p>
          <a:p>
            <a:endParaRPr lang="en-IN" sz="1600" dirty="0"/>
          </a:p>
          <a:p>
            <a:r>
              <a:rPr lang="en-IN" sz="1600" dirty="0"/>
              <a:t>6. Debarring from representing the institution in any national or international meet, tournament, youth festival, etc. </a:t>
            </a:r>
          </a:p>
          <a:p>
            <a:pPr>
              <a:buNone/>
            </a:pPr>
            <a:endParaRPr lang="en-IN" sz="1600" dirty="0"/>
          </a:p>
          <a:p>
            <a:r>
              <a:rPr lang="en-IN" sz="1600" dirty="0"/>
              <a:t>7. Suspension/expulsion from the hostel. </a:t>
            </a:r>
          </a:p>
          <a:p>
            <a:pPr>
              <a:buNone/>
            </a:pPr>
            <a:endParaRPr lang="en-IN" sz="1600" dirty="0"/>
          </a:p>
          <a:p>
            <a:r>
              <a:rPr lang="en-IN" sz="1600" dirty="0"/>
              <a:t>8. Rustication from the institution for periods varying from 1 to 4 semesters or equivalent period. </a:t>
            </a:r>
          </a:p>
          <a:p>
            <a:endParaRPr lang="en-IN" sz="1600" dirty="0"/>
          </a:p>
          <a:p>
            <a:r>
              <a:rPr lang="en-IN" sz="1600" dirty="0"/>
              <a:t>9. Expulsion from the institution and consequent debarring from admission to any other institution. </a:t>
            </a:r>
          </a:p>
          <a:p>
            <a:endParaRPr lang="en-IN" sz="1600" dirty="0"/>
          </a:p>
          <a:p>
            <a:r>
              <a:rPr lang="en-IN" sz="1600" dirty="0"/>
              <a:t>10 Fine up to Rs. 25,000/-</a:t>
            </a:r>
            <a:endParaRPr lang="en-US" sz="16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11</a:t>
            </a:fld>
            <a:endParaRPr lang="en-US"/>
          </a:p>
        </p:txBody>
      </p:sp>
      <p:pic>
        <p:nvPicPr>
          <p:cNvPr id="7" name="Picture Placeholder 6" descr="anti-ragging helpline.jpg"/>
          <p:cNvPicPr>
            <a:picLocks noGrp="1" noChangeAspect="1"/>
          </p:cNvPicPr>
          <p:nvPr>
            <p:ph type="pic" idx="1"/>
          </p:nvPr>
        </p:nvPicPr>
        <p:blipFill>
          <a:blip r:embed="rId2" cstate="print"/>
          <a:srcRect l="10492" r="42651"/>
          <a:stretch>
            <a:fillRect/>
          </a:stretch>
        </p:blipFill>
        <p:spPr>
          <a:xfrm>
            <a:off x="2743200" y="1066800"/>
            <a:ext cx="3284548" cy="4572000"/>
          </a:xfrm>
        </p:spPr>
      </p:pic>
      <p:sp>
        <p:nvSpPr>
          <p:cNvPr id="5" name="TextBox 4"/>
          <p:cNvSpPr txBox="1"/>
          <p:nvPr/>
        </p:nvSpPr>
        <p:spPr>
          <a:xfrm>
            <a:off x="1752600" y="5791200"/>
            <a:ext cx="4953000" cy="461665"/>
          </a:xfrm>
          <a:prstGeom prst="rect">
            <a:avLst/>
          </a:prstGeom>
          <a:noFill/>
        </p:spPr>
        <p:txBody>
          <a:bodyPr wrap="square" rtlCol="0">
            <a:spAutoFit/>
          </a:bodyPr>
          <a:lstStyle/>
          <a:p>
            <a:pPr algn="ctr"/>
            <a:r>
              <a:rPr lang="en-US" sz="2400" dirty="0">
                <a:solidFill>
                  <a:schemeClr val="accent2">
                    <a:lumMod val="75000"/>
                  </a:schemeClr>
                </a:solidFill>
                <a:latin typeface="Copperplate Gothic Bold" pitchFamily="34" charset="0"/>
              </a:rPr>
              <a:t>     </a:t>
            </a:r>
            <a:r>
              <a:rPr lang="en-US" sz="2400" dirty="0">
                <a:solidFill>
                  <a:schemeClr val="accent1">
                    <a:lumMod val="75000"/>
                  </a:schemeClr>
                </a:solidFill>
                <a:latin typeface="Copperplate Gothic Bold" pitchFamily="34" charset="0"/>
              </a:rPr>
              <a:t>Anti- Ragging Helpline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pperplate Gothic Bold" pitchFamily="34" charset="0"/>
              </a:rPr>
              <a:t>Conclusion</a:t>
            </a:r>
          </a:p>
        </p:txBody>
      </p:sp>
      <p:sp>
        <p:nvSpPr>
          <p:cNvPr id="3" name="Content Placeholder 2"/>
          <p:cNvSpPr>
            <a:spLocks noGrp="1"/>
          </p:cNvSpPr>
          <p:nvPr>
            <p:ph idx="1"/>
          </p:nvPr>
        </p:nvSpPr>
        <p:spPr/>
        <p:txBody>
          <a:bodyPr>
            <a:normAutofit/>
          </a:bodyPr>
          <a:lstStyle/>
          <a:p>
            <a:pPr algn="ctr">
              <a:buNone/>
            </a:pPr>
            <a:r>
              <a:rPr lang="en-US" sz="1600" dirty="0"/>
              <a:t>    </a:t>
            </a:r>
            <a:r>
              <a:rPr lang="en-US" sz="1600" b="1" dirty="0"/>
              <a:t>Ragging has crossed all limits . </a:t>
            </a:r>
          </a:p>
          <a:p>
            <a:pPr>
              <a:buNone/>
            </a:pPr>
            <a:endParaRPr lang="en-US" sz="1600" dirty="0"/>
          </a:p>
          <a:p>
            <a:pPr algn="ctr">
              <a:buNone/>
            </a:pPr>
            <a:r>
              <a:rPr lang="en-US" sz="1600" b="1" dirty="0"/>
              <a:t>The Indian </a:t>
            </a:r>
            <a:r>
              <a:rPr lang="en-US" sz="1600" b="1" dirty="0" err="1"/>
              <a:t>govt</a:t>
            </a:r>
            <a:r>
              <a:rPr lang="en-US" sz="1600" b="1" dirty="0"/>
              <a:t> has banned ragging , but still we hear many incidents year after year . </a:t>
            </a:r>
          </a:p>
          <a:p>
            <a:pPr algn="ctr">
              <a:buNone/>
            </a:pPr>
            <a:r>
              <a:rPr lang="en-US" sz="3200" b="1" dirty="0"/>
              <a:t>LET US PUT A STOP,</a:t>
            </a:r>
          </a:p>
          <a:p>
            <a:pPr algn="ctr">
              <a:buNone/>
            </a:pPr>
            <a:r>
              <a:rPr lang="en-US" sz="3200" b="1" dirty="0"/>
              <a:t>LET US MAKE A DIFFERENCE,</a:t>
            </a:r>
          </a:p>
          <a:p>
            <a:pPr algn="ctr">
              <a:buNone/>
            </a:pPr>
            <a:r>
              <a:rPr lang="en-US" sz="3200" b="1" dirty="0"/>
              <a:t>LET US JOIN HANDS</a:t>
            </a:r>
          </a:p>
          <a:p>
            <a:pPr algn="ctr">
              <a:buNone/>
            </a:pPr>
            <a:r>
              <a:rPr lang="en-US" sz="3200" b="1" dirty="0"/>
              <a:t>AND PUT AN END TO THIS EVIL!</a:t>
            </a:r>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4400"/>
            <a:ext cx="8229600" cy="1066800"/>
          </a:xfrm>
        </p:spPr>
        <p:txBody>
          <a:bodyPr/>
          <a:lstStyle/>
          <a:p>
            <a:pPr algn="ctr"/>
            <a:r>
              <a:rPr lang="en-US" dirty="0">
                <a:latin typeface="Copperplate Gothic Bold" pitchFamily="34" charset="0"/>
              </a:rPr>
              <a:t>What is Ragging?</a:t>
            </a:r>
          </a:p>
        </p:txBody>
      </p:sp>
      <p:sp>
        <p:nvSpPr>
          <p:cNvPr id="6" name="Content Placeholder 5"/>
          <p:cNvSpPr>
            <a:spLocks noGrp="1"/>
          </p:cNvSpPr>
          <p:nvPr>
            <p:ph idx="1"/>
          </p:nvPr>
        </p:nvSpPr>
        <p:spPr>
          <a:xfrm>
            <a:off x="457200" y="2133600"/>
            <a:ext cx="8229600" cy="4325112"/>
          </a:xfrm>
        </p:spPr>
        <p:txBody>
          <a:bodyPr>
            <a:normAutofit/>
          </a:bodyPr>
          <a:lstStyle/>
          <a:p>
            <a:pPr>
              <a:buNone/>
            </a:pPr>
            <a:r>
              <a:rPr lang="en-US" sz="1600" dirty="0"/>
              <a:t>The Supreme Court Of India has defined ragging as –</a:t>
            </a:r>
          </a:p>
          <a:p>
            <a:pPr>
              <a:buNone/>
            </a:pPr>
            <a:br>
              <a:rPr lang="en-US" sz="1600" dirty="0"/>
            </a:br>
            <a:r>
              <a:rPr lang="en-US" sz="3200" i="1" dirty="0"/>
              <a:t>"</a:t>
            </a:r>
            <a:r>
              <a:rPr lang="en-US" sz="1600" dirty="0"/>
              <a:t>Ragging is any disorderly conduct, whether by words spoken or written, or </a:t>
            </a:r>
            <a:br>
              <a:rPr lang="en-US" sz="1600" dirty="0"/>
            </a:br>
            <a:r>
              <a:rPr lang="en-US" sz="1600" dirty="0"/>
              <a:t>by an act which has the effect of teasing, treating or handling with </a:t>
            </a:r>
            <a:br>
              <a:rPr lang="en-US" sz="1600" dirty="0"/>
            </a:br>
            <a:r>
              <a:rPr lang="en-US" sz="1600" dirty="0"/>
              <a:t>rudeness any student, indulging in rowdy or undisciplined activities</a:t>
            </a:r>
            <a:br>
              <a:rPr lang="en-US" sz="1600" dirty="0"/>
            </a:br>
            <a:r>
              <a:rPr lang="en-US" sz="1600" dirty="0"/>
              <a:t>which cause or are likely to cause annoyance, hardship or psychological </a:t>
            </a:r>
            <a:br>
              <a:rPr lang="en-US" sz="1600" dirty="0"/>
            </a:br>
            <a:r>
              <a:rPr lang="en-US" sz="1600" dirty="0"/>
              <a:t>harm or to raise fear or apprehension thereof in a fresher or a junior </a:t>
            </a:r>
            <a:br>
              <a:rPr lang="en-US" sz="1600" dirty="0"/>
            </a:br>
            <a:r>
              <a:rPr lang="en-US" sz="1600" dirty="0"/>
              <a:t>student and which has the effect of causing or generating a sense of shame</a:t>
            </a:r>
            <a:br>
              <a:rPr lang="en-US" sz="1600" dirty="0"/>
            </a:br>
            <a:r>
              <a:rPr lang="en-US" sz="1600" dirty="0"/>
              <a:t>or embarrassment so as to adversely affect the psyche of a fresher or a </a:t>
            </a:r>
            <a:br>
              <a:rPr lang="en-US" sz="1600" dirty="0"/>
            </a:br>
            <a:r>
              <a:rPr lang="en-US" sz="1600" dirty="0"/>
              <a:t>junior student.</a:t>
            </a:r>
            <a:r>
              <a:rPr lang="en-US" sz="3200" dirty="0"/>
              <a:t> </a:t>
            </a:r>
            <a:r>
              <a:rPr lang="en-US" sz="3200" i="1" dirty="0"/>
              <a:t>“</a:t>
            </a:r>
          </a:p>
          <a:p>
            <a:endParaRPr lang="en-US" sz="1600" dirty="0"/>
          </a:p>
          <a:p>
            <a:r>
              <a:rPr lang="en-US" sz="1600" dirty="0"/>
              <a:t>In  simpler terms, Ragging is a systematic human rights abuse practiced by the seniors on the freshers so as to exert their dominance over the juniors. </a:t>
            </a:r>
          </a:p>
        </p:txBody>
      </p:sp>
      <p:sp>
        <p:nvSpPr>
          <p:cNvPr id="7" name="Footer Placeholder 6"/>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Copperplate Gothic Bold" pitchFamily="34" charset="0"/>
              </a:rPr>
              <a:t> Where has Ragging come from? </a:t>
            </a:r>
          </a:p>
        </p:txBody>
      </p:sp>
      <p:sp>
        <p:nvSpPr>
          <p:cNvPr id="3" name="Content Placeholder 2"/>
          <p:cNvSpPr>
            <a:spLocks noGrp="1"/>
          </p:cNvSpPr>
          <p:nvPr>
            <p:ph idx="1"/>
          </p:nvPr>
        </p:nvSpPr>
        <p:spPr/>
        <p:txBody>
          <a:bodyPr>
            <a:normAutofit lnSpcReduction="10000"/>
          </a:bodyPr>
          <a:lstStyle/>
          <a:p>
            <a:endParaRPr lang="en-US" sz="1600" dirty="0"/>
          </a:p>
          <a:p>
            <a:endParaRPr lang="en-US" sz="1600" dirty="0"/>
          </a:p>
          <a:p>
            <a:r>
              <a:rPr lang="en-US" sz="1600" dirty="0"/>
              <a:t>The ragging problem is a legacy of the </a:t>
            </a:r>
            <a:r>
              <a:rPr lang="en-US" sz="1600" b="1" dirty="0">
                <a:solidFill>
                  <a:srgbClr val="FF0000"/>
                </a:solidFill>
              </a:rPr>
              <a:t>British</a:t>
            </a:r>
            <a:r>
              <a:rPr lang="en-US" sz="1600" dirty="0"/>
              <a:t>, who imported the practice to India from elite public schools back home.</a:t>
            </a:r>
          </a:p>
          <a:p>
            <a:r>
              <a:rPr lang="en-US" sz="1600" dirty="0"/>
              <a:t> But while experts say extreme forms of hazing have all but disappeared in Britain, they continue in India and other Asian countries</a:t>
            </a:r>
          </a:p>
          <a:p>
            <a:endParaRPr lang="en-US" sz="1600" dirty="0"/>
          </a:p>
          <a:p>
            <a:endParaRPr lang="en-US" sz="1600" dirty="0"/>
          </a:p>
          <a:p>
            <a:pPr>
              <a:buNone/>
            </a:pPr>
            <a:r>
              <a:rPr lang="en-US" sz="2400" dirty="0">
                <a:solidFill>
                  <a:schemeClr val="accent1">
                    <a:lumMod val="50000"/>
                  </a:schemeClr>
                </a:solidFill>
                <a:latin typeface="Copperplate Gothic Bold" pitchFamily="34" charset="0"/>
              </a:rPr>
              <a:t>Countries affected by Ragging -</a:t>
            </a:r>
          </a:p>
          <a:p>
            <a:endParaRPr lang="en-US" sz="1600" dirty="0"/>
          </a:p>
          <a:p>
            <a:endParaRPr lang="en-US" sz="1600" dirty="0"/>
          </a:p>
          <a:p>
            <a:r>
              <a:rPr lang="en-US" sz="2000" dirty="0">
                <a:solidFill>
                  <a:srgbClr val="FF0000"/>
                </a:solidFill>
              </a:rPr>
              <a:t>USA </a:t>
            </a:r>
          </a:p>
          <a:p>
            <a:r>
              <a:rPr lang="en-US" sz="2000" dirty="0">
                <a:solidFill>
                  <a:srgbClr val="FF0000"/>
                </a:solidFill>
              </a:rPr>
              <a:t>India</a:t>
            </a:r>
          </a:p>
          <a:p>
            <a:r>
              <a:rPr lang="en-US" sz="2000" dirty="0">
                <a:solidFill>
                  <a:srgbClr val="FF0000"/>
                </a:solidFill>
              </a:rPr>
              <a:t>Sri Lanka</a:t>
            </a:r>
          </a:p>
          <a:p>
            <a:endParaRPr lang="en-US" sz="1600" dirty="0"/>
          </a:p>
        </p:txBody>
      </p:sp>
      <p:sp>
        <p:nvSpPr>
          <p:cNvPr id="6" name="Footer Placeholder 5"/>
          <p:cNvSpPr>
            <a:spLocks noGrp="1"/>
          </p:cNvSpPr>
          <p:nvPr>
            <p:ph type="ftr" sz="quarter" idx="11"/>
          </p:nvPr>
        </p:nvSpPr>
        <p:spPr/>
        <p:txBody>
          <a:bodyPr/>
          <a:lstStyle/>
          <a:p>
            <a:r>
              <a:rPr lang="en-US"/>
              <a:t>QIS Institute of Technology::ONGOLE</a:t>
            </a:r>
            <a:endParaRPr lang="en-US" dirty="0"/>
          </a:p>
        </p:txBody>
      </p:sp>
      <p:sp>
        <p:nvSpPr>
          <p:cNvPr id="5" name="Slide Number Placeholder 4"/>
          <p:cNvSpPr>
            <a:spLocks noGrp="1"/>
          </p:cNvSpPr>
          <p:nvPr>
            <p:ph type="sldNum" sz="quarter" idx="12"/>
          </p:nvPr>
        </p:nvSpPr>
        <p:spPr/>
        <p:txBody>
          <a:bodyPr/>
          <a:lstStyle/>
          <a:p>
            <a:fld id="{174221D2-998E-42D8-A72C-B07A5F73D0FC}" type="slidenum">
              <a:rPr lang="en-US" smtClean="0"/>
              <a:pPr/>
              <a:t>3</a:t>
            </a:fld>
            <a:endParaRPr lang="en-US" dirty="0"/>
          </a:p>
        </p:txBody>
      </p:sp>
      <p:pic>
        <p:nvPicPr>
          <p:cNvPr id="1028" name="Picture 4" descr="C:\Users\Apoorva\Desktop\Ragging.jpg"/>
          <p:cNvPicPr>
            <a:picLocks noChangeAspect="1" noChangeArrowheads="1"/>
          </p:cNvPicPr>
          <p:nvPr/>
        </p:nvPicPr>
        <p:blipFill>
          <a:blip r:embed="rId3"/>
          <a:srcRect/>
          <a:stretch>
            <a:fillRect/>
          </a:stretch>
        </p:blipFill>
        <p:spPr bwMode="auto">
          <a:xfrm>
            <a:off x="6324600" y="4188780"/>
            <a:ext cx="2387600" cy="236441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200" y="381000"/>
            <a:ext cx="3383280" cy="2362200"/>
          </a:xfrm>
        </p:spPr>
        <p:txBody>
          <a:bodyPr>
            <a:noAutofit/>
          </a:bodyPr>
          <a:lstStyle/>
          <a:p>
            <a:pPr algn="ctr"/>
            <a:r>
              <a:rPr lang="en-US" sz="3600" dirty="0">
                <a:latin typeface="Copperplate Gothic Bold" pitchFamily="34" charset="0"/>
              </a:rPr>
              <a:t>The Evil </a:t>
            </a:r>
            <a:br>
              <a:rPr lang="en-US" sz="3600" dirty="0">
                <a:latin typeface="Copperplate Gothic Bold" pitchFamily="34" charset="0"/>
              </a:rPr>
            </a:br>
            <a:r>
              <a:rPr lang="en-US" sz="3600" dirty="0">
                <a:latin typeface="Copperplate Gothic Bold" pitchFamily="34" charset="0"/>
              </a:rPr>
              <a:t>Of Ragging</a:t>
            </a:r>
          </a:p>
        </p:txBody>
      </p:sp>
      <p:sp>
        <p:nvSpPr>
          <p:cNvPr id="4" name="Text Placeholder 3"/>
          <p:cNvSpPr>
            <a:spLocks noGrp="1"/>
          </p:cNvSpPr>
          <p:nvPr>
            <p:ph type="body" idx="2"/>
          </p:nvPr>
        </p:nvSpPr>
        <p:spPr>
          <a:xfrm>
            <a:off x="5353496" y="2590801"/>
            <a:ext cx="3383280" cy="4267199"/>
          </a:xfrm>
        </p:spPr>
        <p:txBody>
          <a:bodyPr>
            <a:normAutofit/>
          </a:bodyPr>
          <a:lstStyle/>
          <a:p>
            <a:pPr algn="ctr"/>
            <a:r>
              <a:rPr lang="en-US" sz="2800" dirty="0"/>
              <a:t>“</a:t>
            </a:r>
            <a:r>
              <a:rPr lang="en-US" sz="1600" i="1" dirty="0"/>
              <a:t>Well, their first months in IIT were traumatic to say the least. They would cry in front of me. They couldn’t take in the humiliation of ragging. The humiliation of being stripped totally naked and being made to run around the IIT Delhi campus... The engineering and medical colleges of India are the havens of the worst possible ragging in this country</a:t>
            </a:r>
            <a:r>
              <a:rPr lang="en-US" sz="2800" i="1" dirty="0"/>
              <a:t>.</a:t>
            </a:r>
            <a:r>
              <a:rPr lang="en-US" sz="2800" dirty="0"/>
              <a:t>“</a:t>
            </a:r>
          </a:p>
          <a:p>
            <a:pPr algn="r"/>
            <a:r>
              <a:rPr lang="en-US" sz="1800" i="1" dirty="0"/>
              <a:t>-</a:t>
            </a:r>
            <a:r>
              <a:rPr lang="en-US" sz="1600" i="1" dirty="0"/>
              <a:t>Management Guru : </a:t>
            </a:r>
            <a:r>
              <a:rPr lang="en-US" sz="1600" i="1" dirty="0" err="1"/>
              <a:t>Arindam</a:t>
            </a:r>
            <a:r>
              <a:rPr lang="en-US" sz="1600" i="1" dirty="0"/>
              <a:t> </a:t>
            </a:r>
            <a:r>
              <a:rPr lang="en-US" sz="1600" i="1" dirty="0" err="1"/>
              <a:t>Chaudary</a:t>
            </a:r>
            <a:endParaRPr lang="en-US" sz="1600" i="1" dirty="0"/>
          </a:p>
        </p:txBody>
      </p:sp>
      <p:sp>
        <p:nvSpPr>
          <p:cNvPr id="3" name="Content Placeholder 2"/>
          <p:cNvSpPr>
            <a:spLocks noGrp="1"/>
          </p:cNvSpPr>
          <p:nvPr>
            <p:ph sz="half" idx="1"/>
          </p:nvPr>
        </p:nvSpPr>
        <p:spPr>
          <a:xfrm>
            <a:off x="152400" y="990600"/>
            <a:ext cx="5102352" cy="5637847"/>
          </a:xfrm>
        </p:spPr>
        <p:txBody>
          <a:bodyPr>
            <a:normAutofit/>
          </a:bodyPr>
          <a:lstStyle/>
          <a:p>
            <a:pPr>
              <a:buNone/>
            </a:pPr>
            <a:endParaRPr lang="en-US" sz="1600" dirty="0"/>
          </a:p>
          <a:p>
            <a:pPr>
              <a:buNone/>
            </a:pPr>
            <a:endParaRPr lang="en-US" sz="1600" dirty="0"/>
          </a:p>
          <a:p>
            <a:pPr>
              <a:buFont typeface="Wingdings" pitchFamily="2" charset="2"/>
              <a:buChar char="v"/>
            </a:pPr>
            <a:r>
              <a:rPr lang="en-US" sz="1600" dirty="0"/>
              <a:t>Can result in physical injury due to beating, hitting with the help of objects, or due to tasks performed against a person’s will.</a:t>
            </a:r>
          </a:p>
          <a:p>
            <a:pPr>
              <a:buFont typeface="Wingdings" pitchFamily="2" charset="2"/>
              <a:buChar char="v"/>
            </a:pPr>
            <a:endParaRPr lang="en-US" sz="1600" dirty="0"/>
          </a:p>
          <a:p>
            <a:pPr>
              <a:buFont typeface="Wingdings" pitchFamily="2" charset="2"/>
              <a:buChar char="v"/>
            </a:pPr>
            <a:r>
              <a:rPr lang="en-US" sz="1600" dirty="0"/>
              <a:t>Psychological fear due to intense fear.</a:t>
            </a:r>
          </a:p>
          <a:p>
            <a:pPr>
              <a:buFont typeface="Wingdings" pitchFamily="2" charset="2"/>
              <a:buChar char="v"/>
            </a:pPr>
            <a:endParaRPr lang="en-US" sz="1600" dirty="0"/>
          </a:p>
          <a:p>
            <a:pPr>
              <a:buFont typeface="Wingdings" pitchFamily="2" charset="2"/>
              <a:buChar char="v"/>
            </a:pPr>
            <a:r>
              <a:rPr lang="en-US" sz="1600" dirty="0"/>
              <a:t>It is an abuse of human rights.</a:t>
            </a:r>
          </a:p>
          <a:p>
            <a:pPr>
              <a:buFont typeface="Wingdings" pitchFamily="2" charset="2"/>
              <a:buChar char="v"/>
            </a:pPr>
            <a:endParaRPr lang="en-US" sz="1600" dirty="0"/>
          </a:p>
          <a:p>
            <a:pPr>
              <a:buFont typeface="Wingdings" pitchFamily="2" charset="2"/>
              <a:buChar char="v"/>
            </a:pPr>
            <a:r>
              <a:rPr lang="en-US" sz="1600" dirty="0"/>
              <a:t>Can lead to forceful initiation on alcohol and drugs.</a:t>
            </a:r>
          </a:p>
          <a:p>
            <a:pPr>
              <a:buFont typeface="Wingdings" pitchFamily="2" charset="2"/>
              <a:buChar char="v"/>
            </a:pPr>
            <a:endParaRPr lang="en-US" sz="1600" dirty="0"/>
          </a:p>
          <a:p>
            <a:pPr>
              <a:buFont typeface="Wingdings" pitchFamily="2" charset="2"/>
              <a:buChar char="v"/>
            </a:pPr>
            <a:r>
              <a:rPr lang="en-US" sz="1600" dirty="0"/>
              <a:t>Sometimes, people are so affected by ragging, that they tend to drop out of college.</a:t>
            </a:r>
          </a:p>
          <a:p>
            <a:pPr>
              <a:buFont typeface="Wingdings" pitchFamily="2" charset="2"/>
              <a:buChar char="v"/>
            </a:pPr>
            <a:endParaRPr lang="en-US" sz="1600" dirty="0"/>
          </a:p>
          <a:p>
            <a:pPr>
              <a:buFont typeface="Wingdings" pitchFamily="2" charset="2"/>
              <a:buChar char="v"/>
            </a:pPr>
            <a:r>
              <a:rPr lang="en-US" sz="1600" dirty="0"/>
              <a:t>It leads to mob mentality and mindset.</a:t>
            </a:r>
          </a:p>
          <a:p>
            <a:pPr>
              <a:buFont typeface="Wingdings" pitchFamily="2" charset="2"/>
              <a:buChar char="v"/>
            </a:pPr>
            <a:endParaRPr lang="en-US" sz="1600" dirty="0"/>
          </a:p>
          <a:p>
            <a:pPr>
              <a:buFont typeface="Wingdings" pitchFamily="2" charset="2"/>
              <a:buChar char="v"/>
            </a:pPr>
            <a:r>
              <a:rPr lang="en-US" sz="1600" dirty="0"/>
              <a:t>Can  also result in deaths.</a:t>
            </a:r>
          </a:p>
        </p:txBody>
      </p:sp>
      <p:sp>
        <p:nvSpPr>
          <p:cNvPr id="6" name="Footer Placeholder 5"/>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990600"/>
            <a:ext cx="8382000" cy="990600"/>
          </a:xfrm>
        </p:spPr>
        <p:txBody>
          <a:bodyPr>
            <a:normAutofit fontScale="90000"/>
          </a:bodyPr>
          <a:lstStyle/>
          <a:p>
            <a:pPr algn="ctr"/>
            <a:r>
              <a:rPr lang="en-US" dirty="0">
                <a:latin typeface="Copperplate Gothic Bold" pitchFamily="34" charset="0"/>
              </a:rPr>
              <a:t>Myths And Facts Of Ragging</a:t>
            </a:r>
          </a:p>
        </p:txBody>
      </p:sp>
      <p:sp>
        <p:nvSpPr>
          <p:cNvPr id="5" name="Text Placeholder 4"/>
          <p:cNvSpPr>
            <a:spLocks noGrp="1"/>
          </p:cNvSpPr>
          <p:nvPr>
            <p:ph type="body" idx="1"/>
          </p:nvPr>
        </p:nvSpPr>
        <p:spPr/>
        <p:txBody>
          <a:bodyPr/>
          <a:lstStyle/>
          <a:p>
            <a:pPr algn="ctr"/>
            <a:r>
              <a:rPr lang="en-US" dirty="0"/>
              <a:t>MYTHS</a:t>
            </a:r>
          </a:p>
        </p:txBody>
      </p:sp>
      <p:sp>
        <p:nvSpPr>
          <p:cNvPr id="7" name="Text Placeholder 6"/>
          <p:cNvSpPr>
            <a:spLocks noGrp="1"/>
          </p:cNvSpPr>
          <p:nvPr>
            <p:ph type="body" sz="half" idx="3"/>
          </p:nvPr>
        </p:nvSpPr>
        <p:spPr/>
        <p:txBody>
          <a:bodyPr/>
          <a:lstStyle/>
          <a:p>
            <a:pPr algn="ctr"/>
            <a:r>
              <a:rPr lang="en-US" dirty="0"/>
              <a:t>FACTS</a:t>
            </a:r>
          </a:p>
        </p:txBody>
      </p:sp>
      <p:sp>
        <p:nvSpPr>
          <p:cNvPr id="6" name="Content Placeholder 5"/>
          <p:cNvSpPr>
            <a:spLocks noGrp="1"/>
          </p:cNvSpPr>
          <p:nvPr>
            <p:ph sz="quarter" idx="2"/>
          </p:nvPr>
        </p:nvSpPr>
        <p:spPr/>
        <p:txBody>
          <a:bodyPr>
            <a:normAutofit/>
          </a:bodyPr>
          <a:lstStyle/>
          <a:p>
            <a:endParaRPr lang="en-US" sz="1600" dirty="0"/>
          </a:p>
          <a:p>
            <a:r>
              <a:rPr lang="en-US" sz="1600" dirty="0"/>
              <a:t>Ragging makes a student bold and prepares us for the difficult circumstances in Life. It makes us strong.</a:t>
            </a:r>
          </a:p>
          <a:p>
            <a:pPr>
              <a:buFont typeface="Wingdings" pitchFamily="2" charset="2"/>
              <a:buChar char="Ø"/>
            </a:pPr>
            <a:endParaRPr lang="en-US" sz="1600" dirty="0"/>
          </a:p>
          <a:p>
            <a:endParaRPr lang="en-US" sz="1600" dirty="0"/>
          </a:p>
          <a:p>
            <a:r>
              <a:rPr lang="en-US" sz="1600" dirty="0"/>
              <a:t>Ragging helps in breaking the ice between the seniors and freshers. It helps in their interaction and developing friendship between them.</a:t>
            </a:r>
          </a:p>
          <a:p>
            <a:endParaRPr lang="en-US" sz="1600" dirty="0"/>
          </a:p>
        </p:txBody>
      </p:sp>
      <p:sp>
        <p:nvSpPr>
          <p:cNvPr id="8" name="Content Placeholder 7"/>
          <p:cNvSpPr>
            <a:spLocks noGrp="1"/>
          </p:cNvSpPr>
          <p:nvPr>
            <p:ph sz="quarter" idx="4"/>
          </p:nvPr>
        </p:nvSpPr>
        <p:spPr/>
        <p:txBody>
          <a:bodyPr>
            <a:normAutofit/>
          </a:bodyPr>
          <a:lstStyle/>
          <a:p>
            <a:endParaRPr lang="en-US" sz="1600" dirty="0"/>
          </a:p>
          <a:p>
            <a:r>
              <a:rPr lang="en-US" sz="1600" dirty="0"/>
              <a:t>Boldness as  instilled by ragging is a weak acceptance of fate by victims. It teaches us how to be exploited and mutely, non-resistively accept it.</a:t>
            </a:r>
          </a:p>
          <a:p>
            <a:endParaRPr lang="en-US" sz="1600" dirty="0"/>
          </a:p>
          <a:p>
            <a:r>
              <a:rPr lang="en-US" sz="1600" dirty="0"/>
              <a:t>Ragging is an archaic method of interaction with several harmful effects. Today with  advance psychological science there are many other healthy ways of interaction which are more effective and without any human rights abuse.</a:t>
            </a:r>
          </a:p>
          <a:p>
            <a:endParaRPr lang="en-US" sz="1600" dirty="0"/>
          </a:p>
        </p:txBody>
      </p:sp>
      <p:sp>
        <p:nvSpPr>
          <p:cNvPr id="10" name="Footer Placeholder 9"/>
          <p:cNvSpPr>
            <a:spLocks noGrp="1"/>
          </p:cNvSpPr>
          <p:nvPr>
            <p:ph type="ftr" sz="quarter" idx="11"/>
          </p:nvPr>
        </p:nvSpPr>
        <p:spPr/>
        <p:txBody>
          <a:bodyPr/>
          <a:lstStyle/>
          <a:p>
            <a:r>
              <a:rPr lang="en-US"/>
              <a:t>QIS Institute of Technology::ONGOLE</a:t>
            </a:r>
          </a:p>
        </p:txBody>
      </p:sp>
      <p:sp>
        <p:nvSpPr>
          <p:cNvPr id="9" name="Slide Number Placeholder 8"/>
          <p:cNvSpPr>
            <a:spLocks noGrp="1"/>
          </p:cNvSpPr>
          <p:nvPr>
            <p:ph type="sldNum" sz="quarter" idx="12"/>
          </p:nvPr>
        </p:nvSpPr>
        <p:spPr/>
        <p:txBody>
          <a:bodyPr/>
          <a:lstStyle/>
          <a:p>
            <a:fld id="{174221D2-998E-42D8-A72C-B07A5F73D0F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algn="ctr"/>
            <a:r>
              <a:rPr lang="en-US" dirty="0">
                <a:latin typeface="Copperplate Gothic Bold" pitchFamily="34" charset="0"/>
              </a:rPr>
              <a:t>Myths And Facts Of Ragging</a:t>
            </a:r>
          </a:p>
        </p:txBody>
      </p:sp>
      <p:sp>
        <p:nvSpPr>
          <p:cNvPr id="3" name="Text Placeholder 2"/>
          <p:cNvSpPr>
            <a:spLocks noGrp="1"/>
          </p:cNvSpPr>
          <p:nvPr>
            <p:ph type="body" idx="1"/>
          </p:nvPr>
        </p:nvSpPr>
        <p:spPr/>
        <p:txBody>
          <a:bodyPr/>
          <a:lstStyle/>
          <a:p>
            <a:pPr algn="ctr"/>
            <a:r>
              <a:rPr lang="en-US" dirty="0"/>
              <a:t>MYTHS </a:t>
            </a:r>
          </a:p>
        </p:txBody>
      </p:sp>
      <p:sp>
        <p:nvSpPr>
          <p:cNvPr id="5" name="Text Placeholder 4"/>
          <p:cNvSpPr>
            <a:spLocks noGrp="1"/>
          </p:cNvSpPr>
          <p:nvPr>
            <p:ph type="body" sz="half" idx="3"/>
          </p:nvPr>
        </p:nvSpPr>
        <p:spPr/>
        <p:txBody>
          <a:bodyPr/>
          <a:lstStyle/>
          <a:p>
            <a:pPr algn="ctr"/>
            <a:r>
              <a:rPr lang="en-US" dirty="0"/>
              <a:t>FACTS</a:t>
            </a:r>
          </a:p>
        </p:txBody>
      </p:sp>
      <p:sp>
        <p:nvSpPr>
          <p:cNvPr id="4" name="Content Placeholder 3"/>
          <p:cNvSpPr>
            <a:spLocks noGrp="1"/>
          </p:cNvSpPr>
          <p:nvPr>
            <p:ph sz="quarter" idx="2"/>
          </p:nvPr>
        </p:nvSpPr>
        <p:spPr/>
        <p:txBody>
          <a:bodyPr>
            <a:normAutofit/>
          </a:bodyPr>
          <a:lstStyle/>
          <a:p>
            <a:endParaRPr lang="en-US" sz="1600" dirty="0"/>
          </a:p>
          <a:p>
            <a:r>
              <a:rPr lang="en-US" sz="1600" dirty="0"/>
              <a:t>Ragging generates a feeling of unity and Oneness.</a:t>
            </a:r>
          </a:p>
        </p:txBody>
      </p:sp>
      <p:sp>
        <p:nvSpPr>
          <p:cNvPr id="6" name="Content Placeholder 5"/>
          <p:cNvSpPr>
            <a:spLocks noGrp="1"/>
          </p:cNvSpPr>
          <p:nvPr>
            <p:ph sz="quarter" idx="4"/>
          </p:nvPr>
        </p:nvSpPr>
        <p:spPr/>
        <p:txBody>
          <a:bodyPr>
            <a:normAutofit/>
          </a:bodyPr>
          <a:lstStyle/>
          <a:p>
            <a:endParaRPr lang="en-US" sz="1600" dirty="0"/>
          </a:p>
          <a:p>
            <a:r>
              <a:rPr lang="en-US" sz="1600" dirty="0"/>
              <a:t>Ragging divides the students on the lines of caste, region, class etc. It sets mob mentality in the students.</a:t>
            </a:r>
          </a:p>
          <a:p>
            <a:endParaRPr lang="en-US" sz="1600" dirty="0"/>
          </a:p>
        </p:txBody>
      </p:sp>
      <p:sp>
        <p:nvSpPr>
          <p:cNvPr id="9" name="Footer Placeholder 8"/>
          <p:cNvSpPr>
            <a:spLocks noGrp="1"/>
          </p:cNvSpPr>
          <p:nvPr>
            <p:ph type="ftr" sz="quarter" idx="11"/>
          </p:nvPr>
        </p:nvSpPr>
        <p:spPr/>
        <p:txBody>
          <a:bodyPr/>
          <a:lstStyle/>
          <a:p>
            <a:r>
              <a:rPr lang="en-US"/>
              <a:t>QIS Institute of Technology::ONGOLE</a:t>
            </a:r>
          </a:p>
        </p:txBody>
      </p:sp>
      <p:sp>
        <p:nvSpPr>
          <p:cNvPr id="8" name="Slide Number Placeholder 7"/>
          <p:cNvSpPr>
            <a:spLocks noGrp="1"/>
          </p:cNvSpPr>
          <p:nvPr>
            <p:ph type="sldNum" sz="quarter" idx="12"/>
          </p:nvPr>
        </p:nvSpPr>
        <p:spPr/>
        <p:txBody>
          <a:bodyPr/>
          <a:lstStyle/>
          <a:p>
            <a:fld id="{174221D2-998E-42D8-A72C-B07A5F73D0FC}" type="slidenum">
              <a:rPr lang="en-US" smtClean="0"/>
              <a:pPr/>
              <a:t>6</a:t>
            </a:fld>
            <a:endParaRPr lang="en-US"/>
          </a:p>
        </p:txBody>
      </p:sp>
      <p:pic>
        <p:nvPicPr>
          <p:cNvPr id="2050" name="Picture 2" descr="C:\Users\Apoorva\Desktop\defaultbanner.jpg"/>
          <p:cNvPicPr>
            <a:picLocks noChangeAspect="1" noChangeArrowheads="1"/>
          </p:cNvPicPr>
          <p:nvPr/>
        </p:nvPicPr>
        <p:blipFill>
          <a:blip r:embed="rId2"/>
          <a:srcRect/>
          <a:stretch>
            <a:fillRect/>
          </a:stretch>
        </p:blipFill>
        <p:spPr bwMode="auto">
          <a:xfrm>
            <a:off x="1600200" y="4191000"/>
            <a:ext cx="5562600" cy="2362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fontScale="90000"/>
          </a:bodyPr>
          <a:lstStyle/>
          <a:p>
            <a:pPr algn="ctr"/>
            <a:r>
              <a:rPr lang="en-US" dirty="0">
                <a:latin typeface="Copperplate Gothic Bold" pitchFamily="34" charset="0"/>
              </a:rPr>
              <a:t>The Psychology Behind Ragging</a:t>
            </a:r>
          </a:p>
        </p:txBody>
      </p:sp>
      <p:sp>
        <p:nvSpPr>
          <p:cNvPr id="16" name="Content Placeholder 15"/>
          <p:cNvSpPr>
            <a:spLocks noGrp="1"/>
          </p:cNvSpPr>
          <p:nvPr>
            <p:ph idx="1"/>
          </p:nvPr>
        </p:nvSpPr>
        <p:spPr/>
        <p:txBody>
          <a:bodyPr>
            <a:normAutofit/>
          </a:bodyPr>
          <a:lstStyle/>
          <a:p>
            <a:endParaRPr lang="en-US" sz="1600" dirty="0"/>
          </a:p>
          <a:p>
            <a:r>
              <a:rPr lang="en-US" sz="1600" dirty="0"/>
              <a:t>Discrimination based on caste, region, language, class etc plays a vital role in influencing it, especially in small cities and towns.</a:t>
            </a:r>
          </a:p>
          <a:p>
            <a:endParaRPr lang="en-US" sz="1600" dirty="0"/>
          </a:p>
          <a:p>
            <a:r>
              <a:rPr lang="en-US" sz="1600" dirty="0"/>
              <a:t>Ragging is used as a measuring rod to test the courage of the seniors. Many seniors who are reluctant to rag, finally succumb to peer pressure. Many seniors rag just to stay in their group of friends.</a:t>
            </a:r>
          </a:p>
          <a:p>
            <a:endParaRPr lang="en-US" sz="1600" dirty="0"/>
          </a:p>
          <a:p>
            <a:r>
              <a:rPr lang="en-US" sz="1600" dirty="0"/>
              <a:t>In many instances it starts as a healthy interaction but due to adrenaline rush and excitement in the group, the seniors get carried away  and ragging turns ugly.</a:t>
            </a:r>
          </a:p>
          <a:p>
            <a:endParaRPr lang="en-US" sz="1600" dirty="0"/>
          </a:p>
          <a:p>
            <a:r>
              <a:rPr lang="en-US" sz="1600" dirty="0"/>
              <a:t>Students consider ragging as an old ritual having social acceptance</a:t>
            </a:r>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Anti-Ragging Act</a:t>
            </a:r>
          </a:p>
        </p:txBody>
      </p:sp>
      <p:sp>
        <p:nvSpPr>
          <p:cNvPr id="16" name="Content Placeholder 15"/>
          <p:cNvSpPr>
            <a:spLocks noGrp="1"/>
          </p:cNvSpPr>
          <p:nvPr>
            <p:ph idx="1"/>
          </p:nvPr>
        </p:nvSpPr>
        <p:spPr/>
        <p:txBody>
          <a:bodyPr>
            <a:normAutofit/>
          </a:bodyPr>
          <a:lstStyle/>
          <a:p>
            <a:endParaRPr lang="en-US" sz="1600" dirty="0"/>
          </a:p>
          <a:p>
            <a:r>
              <a:rPr lang="en-IN" sz="1600" b="1" dirty="0"/>
              <a:t>Indian Penal Code. Punishment under the following IPC sections</a:t>
            </a:r>
          </a:p>
          <a:p>
            <a:pPr>
              <a:buNone/>
            </a:pPr>
            <a:endParaRPr lang="en-IN" sz="1600" dirty="0"/>
          </a:p>
          <a:p>
            <a:r>
              <a:rPr lang="en-IN" sz="1600" dirty="0"/>
              <a:t>294 – Obscene acts and songs</a:t>
            </a:r>
          </a:p>
          <a:p>
            <a:r>
              <a:rPr lang="en-IN" sz="1600" dirty="0"/>
              <a:t>323 – punishment for voluntarily causing hurt</a:t>
            </a:r>
          </a:p>
          <a:p>
            <a:r>
              <a:rPr lang="en-IN" sz="1600" dirty="0"/>
              <a:t>324 – voluntarily causing hurt by dangerous weapon or means</a:t>
            </a:r>
          </a:p>
          <a:p>
            <a:r>
              <a:rPr lang="en-IN" sz="1600" dirty="0"/>
              <a:t>325 – punishment for voluntarily causing grievous hurt</a:t>
            </a:r>
          </a:p>
          <a:p>
            <a:r>
              <a:rPr lang="en-IN" sz="1600" dirty="0"/>
              <a:t>326 – voluntarily causing grievous hurt by dangerous weapon</a:t>
            </a:r>
          </a:p>
          <a:p>
            <a:r>
              <a:rPr lang="en-IN" sz="1600" dirty="0"/>
              <a:t>339 – Wrongful Restraint</a:t>
            </a:r>
          </a:p>
          <a:p>
            <a:r>
              <a:rPr lang="en-IN" sz="1600" dirty="0"/>
              <a:t>340 – Wrongful Confinement</a:t>
            </a:r>
          </a:p>
          <a:p>
            <a:r>
              <a:rPr lang="en-IN" sz="1600" dirty="0"/>
              <a:t>341 – Punishment for Wrongful Restraint</a:t>
            </a:r>
          </a:p>
          <a:p>
            <a:r>
              <a:rPr lang="en-IN" sz="1600" dirty="0"/>
              <a:t>342 – Punishment for Wrongful Confinement</a:t>
            </a:r>
          </a:p>
          <a:p>
            <a:r>
              <a:rPr lang="en-IN" sz="1600" dirty="0"/>
              <a:t>506 – Punishment for culpable homicide not amounting to murder</a:t>
            </a:r>
          </a:p>
          <a:p>
            <a:endParaRPr lang="en-IN" sz="1600" dirty="0"/>
          </a:p>
          <a:p>
            <a:endParaRPr lang="en-IN" sz="1600" dirty="0"/>
          </a:p>
          <a:p>
            <a:endParaRPr lang="en-IN" sz="1600" dirty="0"/>
          </a:p>
          <a:p>
            <a:endParaRPr lang="en-US" sz="1600" dirty="0"/>
          </a:p>
          <a:p>
            <a:endParaRPr lang="en-IN" sz="16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fontScale="90000"/>
          </a:bodyPr>
          <a:lstStyle/>
          <a:p>
            <a:pPr algn="ctr"/>
            <a:r>
              <a:rPr lang="en-US" dirty="0">
                <a:latin typeface="Copperplate Gothic Bold" pitchFamily="34" charset="0"/>
              </a:rPr>
              <a:t>The Punishments</a:t>
            </a:r>
            <a:br>
              <a:rPr lang="en-US" dirty="0">
                <a:latin typeface="Copperplate Gothic Bold" pitchFamily="34" charset="0"/>
              </a:rPr>
            </a:br>
            <a:endParaRPr lang="en-US" dirty="0">
              <a:latin typeface="Copperplate Gothic Bold" pitchFamily="34" charset="0"/>
            </a:endParaRPr>
          </a:p>
        </p:txBody>
      </p:sp>
      <p:sp>
        <p:nvSpPr>
          <p:cNvPr id="16" name="Content Placeholder 15"/>
          <p:cNvSpPr>
            <a:spLocks noGrp="1"/>
          </p:cNvSpPr>
          <p:nvPr>
            <p:ph idx="1"/>
          </p:nvPr>
        </p:nvSpPr>
        <p:spPr/>
        <p:txBody>
          <a:bodyPr>
            <a:normAutofit/>
          </a:bodyPr>
          <a:lstStyle/>
          <a:p>
            <a:endParaRPr lang="en-US" sz="1600" dirty="0"/>
          </a:p>
          <a:p>
            <a:r>
              <a:rPr lang="en-IN" sz="1600" b="1" dirty="0"/>
              <a:t>UGC Regulations On Curbing The Menace Of Ragging In Higher Educational Institutions, 2009</a:t>
            </a:r>
            <a:br>
              <a:rPr lang="en-IN" sz="1600" dirty="0"/>
            </a:br>
            <a:endParaRPr lang="en-IN" sz="1600" dirty="0"/>
          </a:p>
          <a:p>
            <a:r>
              <a:rPr lang="en-IN" sz="1600" dirty="0"/>
              <a:t>1. Cancellation of admission. </a:t>
            </a:r>
          </a:p>
          <a:p>
            <a:pPr>
              <a:buNone/>
            </a:pPr>
            <a:endParaRPr lang="en-IN" sz="1600" dirty="0"/>
          </a:p>
          <a:p>
            <a:r>
              <a:rPr lang="en-IN" sz="1600" dirty="0"/>
              <a:t>2. Suspension from attending classes. </a:t>
            </a:r>
          </a:p>
          <a:p>
            <a:pPr>
              <a:buNone/>
            </a:pPr>
            <a:endParaRPr lang="en-IN" sz="1600" dirty="0"/>
          </a:p>
          <a:p>
            <a:r>
              <a:rPr lang="en-IN" sz="1600" dirty="0"/>
              <a:t>3. Withholding/withdrawing scholarship/fellowship and other benefits. </a:t>
            </a:r>
          </a:p>
          <a:p>
            <a:pPr>
              <a:buNone/>
            </a:pPr>
            <a:endParaRPr lang="en-IN" sz="1600" dirty="0"/>
          </a:p>
          <a:p>
            <a:r>
              <a:rPr lang="en-IN" sz="1600" dirty="0"/>
              <a:t>4. Debarring from appearing in any test/examination or other evaluation process.</a:t>
            </a:r>
          </a:p>
          <a:p>
            <a:pPr>
              <a:buNone/>
            </a:pPr>
            <a:endParaRPr lang="en-IN" sz="1600" dirty="0"/>
          </a:p>
          <a:p>
            <a:r>
              <a:rPr lang="en-IN" sz="1600" dirty="0"/>
              <a:t>5. Withholding results. </a:t>
            </a:r>
          </a:p>
          <a:p>
            <a:pPr>
              <a:buNone/>
            </a:pPr>
            <a:endParaRPr lang="en-IN" sz="16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696</TotalTime>
  <Words>816</Words>
  <Application>Microsoft Office PowerPoint</Application>
  <PresentationFormat>On-screen Show (4:3)</PresentationFormat>
  <Paragraphs>140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Constantia</vt:lpstr>
      <vt:lpstr>Copperplate Gothic Bold</vt:lpstr>
      <vt:lpstr>Wingdings</vt:lpstr>
      <vt:lpstr>Wingdings 2</vt:lpstr>
      <vt:lpstr>Flow</vt:lpstr>
      <vt:lpstr>PowerPoint Presentation</vt:lpstr>
      <vt:lpstr>What is Ragging?</vt:lpstr>
      <vt:lpstr> Where has Ragging come from? </vt:lpstr>
      <vt:lpstr>The Evil  Of Ragging</vt:lpstr>
      <vt:lpstr>Myths And Facts Of Ragging</vt:lpstr>
      <vt:lpstr>Myths And Facts Of Ragging</vt:lpstr>
      <vt:lpstr>The Psychology Behind Ragging</vt:lpstr>
      <vt:lpstr>The Anti-Ragging Act</vt:lpstr>
      <vt:lpstr>The Punishments </vt:lpstr>
      <vt:lpstr>The Punishments</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Apoorva</dc:creator>
  <cp:lastModifiedBy>v s rao chilukuri</cp:lastModifiedBy>
  <cp:revision>62</cp:revision>
  <dcterms:created xsi:type="dcterms:W3CDTF">2011-10-27T21:18:35Z</dcterms:created>
  <dcterms:modified xsi:type="dcterms:W3CDTF">2019-06-22T08:10:22Z</dcterms:modified>
</cp:coreProperties>
</file>